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sldIdLst>
    <p:sldId id="256" r:id="rId3"/>
    <p:sldId id="257" r:id="rId4"/>
    <p:sldId id="259" r:id="rId5"/>
    <p:sldId id="265" r:id="rId6"/>
    <p:sldId id="264" r:id="rId7"/>
  </p:sldIdLst>
  <p:sldSz cx="12192000" cy="6858000"/>
  <p:notesSz cx="7559675" cy="10691813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0" d="100"/>
          <a:sy n="80" d="100"/>
        </p:scale>
        <p:origin x="50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tableStyles" Target="tableStyles.xml"/><Relationship Id="rId5" Type="http://schemas.openxmlformats.org/officeDocument/2006/relationships/slide" Target="slides/slide3.xml"/><Relationship Id="rId10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subTitle"/>
          </p:nvPr>
        </p:nvSpPr>
        <p:spPr>
          <a:xfrm>
            <a:off x="1523880" y="1122480"/>
            <a:ext cx="9143640" cy="110667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9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1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6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7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8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1523880" y="1122480"/>
            <a:ext cx="9143640" cy="110667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anchor="b">
            <a:noAutofit/>
          </a:bodyPr>
          <a:lstStyle/>
          <a:p>
            <a:pPr algn="ctr">
              <a:lnSpc>
                <a:spcPct val="90000"/>
              </a:lnSpc>
            </a:pPr>
            <a:r>
              <a:rPr lang="ru-RU" sz="6000" b="0" strike="noStrike" spc="-1">
                <a:solidFill>
                  <a:srgbClr val="000000"/>
                </a:solidFill>
                <a:latin typeface="Calibri Light"/>
              </a:rPr>
              <a:t>Образец заголовка</a:t>
            </a:r>
            <a:endParaRPr lang="ru-RU" sz="60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9F6E6ED9-30C8-46A7-9BBF-2D2B917D1A95}" type="datetime">
              <a:rPr lang="ru-RU" sz="1200" b="0" strike="noStrike" spc="-1">
                <a:solidFill>
                  <a:srgbClr val="8B8B8B"/>
                </a:solidFill>
                <a:latin typeface="Calibri"/>
              </a:rPr>
              <a:t>25.11.2023</a:t>
            </a:fld>
            <a:endParaRPr lang="ru-RU" sz="1200" b="0" strike="noStrike" spc="-1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endParaRPr lang="ru-RU" sz="2400" b="0" strike="noStrike" spc="-1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DF64D05B-E9C3-4289-8F88-4E7A52B7D5C6}" type="slidenum">
              <a:rPr lang="ru-RU" sz="1200" b="0" strike="noStrike" spc="-1">
                <a:solidFill>
                  <a:srgbClr val="8B8B8B"/>
                </a:solidFill>
                <a:latin typeface="Calibri"/>
              </a:rPr>
              <a:t>‹#›</a:t>
            </a:fld>
            <a:endParaRPr lang="ru-RU" sz="1200" b="0" strike="noStrike" spc="-1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800" b="0" strike="noStrike" spc="-1">
                <a:solidFill>
                  <a:srgbClr val="000000"/>
                </a:solidFill>
                <a:latin typeface="Calibri"/>
              </a:rPr>
              <a:t>Для правки структуры щёлкните мышью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2000" b="0" strike="noStrike" spc="-1">
                <a:solidFill>
                  <a:srgbClr val="000000"/>
                </a:solidFill>
                <a:latin typeface="Calibri"/>
              </a:rPr>
              <a:t>Второй уровень структуры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solidFill>
                  <a:srgbClr val="000000"/>
                </a:solidFill>
                <a:latin typeface="Calibri"/>
              </a:rPr>
              <a:t>Третий уровень структуры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1800" b="0" strike="noStrike" spc="-1">
                <a:solidFill>
                  <a:srgbClr val="000000"/>
                </a:solidFill>
                <a:latin typeface="Calibri"/>
              </a:rPr>
              <a:t>Четвёртый уровень структуры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rgbClr val="000000"/>
                </a:solidFill>
                <a:latin typeface="Calibri"/>
              </a:rPr>
              <a:t>Пятый уровень структуры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rgbClr val="000000"/>
                </a:solidFill>
                <a:latin typeface="Calibri"/>
              </a:rPr>
              <a:t>Шестой уровень структуры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rgbClr val="000000"/>
                </a:solidFill>
                <a:latin typeface="Calibri"/>
              </a:rPr>
              <a:t>Седьмой уровень структуры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ru-RU" sz="4400" b="0" strike="noStrike" spc="-1">
                <a:latin typeface="Arial"/>
              </a:rPr>
              <a:t>Для правки текста заглавия щёлкните мышью</a:t>
            </a: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3200" b="0" strike="noStrike" spc="-1">
                <a:latin typeface="Arial"/>
              </a:rPr>
              <a:t>Для правки структуры щёлкните мышью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2800" b="0" strike="noStrike" spc="-1">
                <a:latin typeface="Arial"/>
              </a:rPr>
              <a:t>Второй уровень структуры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400" b="0" strike="noStrike" spc="-1">
                <a:latin typeface="Arial"/>
              </a:rPr>
              <a:t>Третий уровень структуры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2000" b="0" strike="noStrike" spc="-1">
                <a:latin typeface="Arial"/>
              </a:rPr>
              <a:t>Четвёртый уровень структуры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latin typeface="Arial"/>
              </a:rPr>
              <a:t>Пятый уровень структуры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latin typeface="Arial"/>
              </a:rPr>
              <a:t>Шестой уровень структуры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latin typeface="Arial"/>
              </a:rPr>
              <a:t>Седьмой уровень структуры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CustomShape 1"/>
          <p:cNvSpPr/>
          <p:nvPr/>
        </p:nvSpPr>
        <p:spPr>
          <a:xfrm>
            <a:off x="7920000" y="4167720"/>
            <a:ext cx="4173840" cy="175287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 dirty="0" err="1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Выход</a:t>
            </a:r>
            <a:r>
              <a:rPr lang="en-US" sz="1800" b="0" strike="noStrike" spc="-1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 (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радио</a:t>
            </a:r>
            <a:r>
              <a:rPr lang="en-US" sz="1800" b="0" strike="noStrike" spc="-1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)</a:t>
            </a:r>
            <a:r>
              <a:rPr lang="ru-RU" sz="1800" b="0" strike="noStrike" spc="-1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:</a:t>
            </a:r>
            <a:r>
              <a:rPr lang="en-US" sz="1800" b="0" strike="noStrike" spc="-1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 </a:t>
            </a:r>
            <a:r>
              <a:rPr lang="ru-RU" sz="1800" b="0" strike="noStrike" spc="-1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канал VV или VH</a:t>
            </a:r>
            <a:r>
              <a:rPr lang="en-US" sz="1800" b="0" strike="noStrike" spc="-1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 </a:t>
            </a:r>
            <a:r>
              <a:rPr lang="ru-RU" sz="1800" b="0" strike="noStrike" spc="-1" dirty="0" err="1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поляризаци</a:t>
            </a:r>
            <a:r>
              <a:rPr lang="ru-RU" sz="1800" b="0" strike="noStrike" spc="-1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 для коэффициента обратного рассеяния  в шкале децибел, полученных с радара спутника </a:t>
            </a:r>
            <a:r>
              <a:rPr lang="en-US" sz="1800" b="0" strike="noStrike" spc="-1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Sentinel-1</a:t>
            </a:r>
            <a:r>
              <a:rPr lang="ru-RU" sz="1800" b="0" strike="noStrike" spc="-1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 </a:t>
            </a:r>
            <a:r>
              <a:rPr lang="en-US" sz="1800" b="0" strike="noStrike" spc="-1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(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геопривязанный</a:t>
            </a:r>
            <a:r>
              <a:rPr lang="en-US" sz="1800" b="0" strike="noStrike" spc="-1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 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файл</a:t>
            </a:r>
            <a:r>
              <a:rPr lang="en-US" sz="1800" b="0" strike="noStrike" spc="-1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 .tiff)</a:t>
            </a:r>
            <a:r>
              <a:rPr lang="ru-RU" sz="1800" b="0" strike="noStrike" spc="-1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.</a:t>
            </a:r>
            <a:endParaRPr lang="ru-RU" sz="1800" b="0" strike="noStrike" spc="-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0" name="CustomShape 2"/>
          <p:cNvSpPr/>
          <p:nvPr/>
        </p:nvSpPr>
        <p:spPr>
          <a:xfrm>
            <a:off x="7992000" y="1584000"/>
            <a:ext cx="4101840" cy="147587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 dirty="0" err="1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Вход</a:t>
            </a:r>
            <a:r>
              <a:rPr lang="en-US" sz="1800" b="0" strike="noStrike" spc="-1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 (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цвет</a:t>
            </a:r>
            <a:r>
              <a:rPr lang="en-US" sz="1800" b="0" strike="noStrike" spc="-1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)</a:t>
            </a:r>
            <a:r>
              <a:rPr lang="ru-RU" sz="1800" b="0" strike="noStrike" spc="-1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:</a:t>
            </a:r>
            <a:r>
              <a:rPr lang="en-US" sz="1800" b="0" strike="noStrike" spc="-1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 </a:t>
            </a:r>
            <a:r>
              <a:rPr lang="ru-RU" sz="1800" b="0" strike="noStrike" spc="-1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три спектральных канала отраженных волн солнечного света соответствующих длин со спутника </a:t>
            </a:r>
            <a:r>
              <a:rPr lang="en-US" sz="1800" b="0" strike="noStrike" spc="-1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Sentinel-2 (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геопривязанный</a:t>
            </a:r>
            <a:r>
              <a:rPr lang="en-US" sz="1800" b="0" strike="noStrike" spc="-1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 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файл</a:t>
            </a:r>
            <a:r>
              <a:rPr lang="en-US" sz="1800" b="0" strike="noStrike" spc="-1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 .tiff)</a:t>
            </a:r>
            <a:r>
              <a:rPr lang="ru-RU" sz="1800" b="0" strike="noStrike" spc="-1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.</a:t>
            </a:r>
            <a:endParaRPr lang="ru-RU" sz="1800" b="0" strike="noStrike" spc="-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1" name="Рисунок 80"/>
          <p:cNvPicPr/>
          <p:nvPr/>
        </p:nvPicPr>
        <p:blipFill>
          <a:blip r:embed="rId2"/>
          <a:stretch/>
        </p:blipFill>
        <p:spPr>
          <a:xfrm>
            <a:off x="9000" y="1567800"/>
            <a:ext cx="2512080" cy="2518920"/>
          </a:xfrm>
          <a:prstGeom prst="rect">
            <a:avLst/>
          </a:prstGeom>
          <a:ln>
            <a:noFill/>
          </a:ln>
        </p:spPr>
      </p:pic>
      <p:pic>
        <p:nvPicPr>
          <p:cNvPr id="82" name="Рисунок 81"/>
          <p:cNvPicPr/>
          <p:nvPr/>
        </p:nvPicPr>
        <p:blipFill>
          <a:blip r:embed="rId3"/>
          <a:stretch/>
        </p:blipFill>
        <p:spPr>
          <a:xfrm>
            <a:off x="0" y="4160880"/>
            <a:ext cx="2539440" cy="2532960"/>
          </a:xfrm>
          <a:prstGeom prst="rect">
            <a:avLst/>
          </a:prstGeom>
          <a:ln>
            <a:noFill/>
          </a:ln>
        </p:spPr>
      </p:pic>
      <p:pic>
        <p:nvPicPr>
          <p:cNvPr id="83" name="Рисунок 82"/>
          <p:cNvPicPr/>
          <p:nvPr/>
        </p:nvPicPr>
        <p:blipFill>
          <a:blip r:embed="rId4"/>
          <a:stretch/>
        </p:blipFill>
        <p:spPr>
          <a:xfrm>
            <a:off x="5045400" y="1568880"/>
            <a:ext cx="2514600" cy="2517840"/>
          </a:xfrm>
          <a:prstGeom prst="rect">
            <a:avLst/>
          </a:prstGeom>
          <a:ln>
            <a:noFill/>
          </a:ln>
        </p:spPr>
      </p:pic>
      <p:pic>
        <p:nvPicPr>
          <p:cNvPr id="84" name="Рисунок 83"/>
          <p:cNvPicPr/>
          <p:nvPr/>
        </p:nvPicPr>
        <p:blipFill>
          <a:blip r:embed="rId5"/>
          <a:stretch/>
        </p:blipFill>
        <p:spPr>
          <a:xfrm>
            <a:off x="5040000" y="4160880"/>
            <a:ext cx="2517840" cy="2517840"/>
          </a:xfrm>
          <a:prstGeom prst="rect">
            <a:avLst/>
          </a:prstGeom>
          <a:ln>
            <a:noFill/>
          </a:ln>
        </p:spPr>
      </p:pic>
      <p:sp>
        <p:nvSpPr>
          <p:cNvPr id="85" name="CustomShape 3"/>
          <p:cNvSpPr/>
          <p:nvPr/>
        </p:nvSpPr>
        <p:spPr>
          <a:xfrm>
            <a:off x="9000" y="0"/>
            <a:ext cx="12323368" cy="46021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ru-RU" sz="2400" b="1" strike="noStrike" spc="-1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Задача: исследование </a:t>
            </a:r>
            <a:r>
              <a:rPr lang="ru-RU" sz="2400" b="1" strike="noStrike" spc="-1" dirty="0" err="1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нейросетевых</a:t>
            </a:r>
            <a:r>
              <a:rPr lang="ru-RU" sz="2400" b="1" strike="noStrike" spc="-1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 технологий синтеза</a:t>
            </a:r>
            <a:r>
              <a:rPr lang="en-US" sz="2400" b="1" strike="noStrike" spc="-1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 </a:t>
            </a:r>
            <a:r>
              <a:rPr lang="ru-RU" sz="2400" b="1" strike="noStrike" spc="-1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радио</a:t>
            </a:r>
            <a:r>
              <a:rPr lang="en-US" sz="2400" b="1" strike="noStrike" spc="-1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 </a:t>
            </a:r>
            <a:r>
              <a:rPr lang="ru-RU" sz="2400" b="1" strike="noStrike" spc="-1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- изображений. </a:t>
            </a:r>
            <a:endParaRPr lang="ru-RU" sz="2400" b="0" strike="noStrike" spc="-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6" name="CustomShape 4"/>
          <p:cNvSpPr/>
          <p:nvPr/>
        </p:nvSpPr>
        <p:spPr>
          <a:xfrm>
            <a:off x="2952000" y="3672000"/>
            <a:ext cx="1584000" cy="936000"/>
          </a:xfrm>
          <a:custGeom>
            <a:avLst/>
            <a:gdLst/>
            <a:ahLst/>
            <a:cxnLst/>
            <a:rect l="0" t="0" r="r" b="b"/>
            <a:pathLst>
              <a:path w="4402" h="2602">
                <a:moveTo>
                  <a:pt x="0" y="650"/>
                </a:moveTo>
                <a:lnTo>
                  <a:pt x="3300" y="650"/>
                </a:lnTo>
                <a:lnTo>
                  <a:pt x="3300" y="0"/>
                </a:lnTo>
                <a:lnTo>
                  <a:pt x="4401" y="1300"/>
                </a:lnTo>
                <a:lnTo>
                  <a:pt x="3300" y="2601"/>
                </a:lnTo>
                <a:lnTo>
                  <a:pt x="3300" y="1950"/>
                </a:lnTo>
                <a:lnTo>
                  <a:pt x="0" y="1950"/>
                </a:lnTo>
                <a:lnTo>
                  <a:pt x="0" y="650"/>
                </a:lnTo>
              </a:path>
            </a:pathLst>
          </a:cu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" name="CustomShape 1"/>
          <p:cNvSpPr/>
          <p:nvPr/>
        </p:nvSpPr>
        <p:spPr>
          <a:xfrm>
            <a:off x="9000" y="414028"/>
            <a:ext cx="11048021" cy="11988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ru-RU" sz="2400" b="1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Цель: разработка технологии получения искусственного (синтетического) радио — изображения такого качества, что может быть использовано в прикладных задачах вместо реальных.</a:t>
            </a:r>
            <a:endParaRPr lang="ru-RU" sz="2400" b="0" strike="noStrike" spc="-1" dirty="0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CustomShape 1"/>
          <p:cNvSpPr/>
          <p:nvPr/>
        </p:nvSpPr>
        <p:spPr>
          <a:xfrm>
            <a:off x="661680" y="553320"/>
            <a:ext cx="8911440" cy="46021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ru-RU" sz="2400" b="1" strike="noStrike" spc="-1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Данные: </a:t>
            </a:r>
            <a:r>
              <a:rPr lang="en-US" sz="2400" b="1" strike="noStrike" spc="-1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SEN12MS </a:t>
            </a:r>
            <a:r>
              <a:rPr lang="ru-RU" sz="2400" b="1" strike="noStrike" spc="-1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от </a:t>
            </a:r>
            <a:r>
              <a:rPr lang="en-US" sz="2400" b="1" strike="noStrike" spc="-1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14.01.2019</a:t>
            </a:r>
            <a:endParaRPr lang="ru-RU" sz="2400" b="0" strike="noStrike" spc="-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8" name="Рисунок 5_1"/>
          <p:cNvPicPr/>
          <p:nvPr/>
        </p:nvPicPr>
        <p:blipFill>
          <a:blip r:embed="rId2"/>
          <a:stretch/>
        </p:blipFill>
        <p:spPr>
          <a:xfrm>
            <a:off x="10440" y="1167480"/>
            <a:ext cx="7329960" cy="3724920"/>
          </a:xfrm>
          <a:prstGeom prst="rect">
            <a:avLst/>
          </a:prstGeom>
          <a:ln>
            <a:noFill/>
          </a:ln>
        </p:spPr>
      </p:pic>
      <p:sp>
        <p:nvSpPr>
          <p:cNvPr id="89" name="CustomShape 2"/>
          <p:cNvSpPr/>
          <p:nvPr/>
        </p:nvSpPr>
        <p:spPr>
          <a:xfrm>
            <a:off x="7416000" y="576000"/>
            <a:ext cx="4854240" cy="175287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ru-RU" sz="1800" b="0" strike="noStrike" spc="-1" dirty="0">
                <a:solidFill>
                  <a:srgbClr val="000000"/>
                </a:solidFill>
                <a:latin typeface="+mj-lt"/>
                <a:ea typeface="DejaVu Sans"/>
              </a:rPr>
              <a:t>Набор данных подготовлен в Мюнхенском технологическом университете и составлен из спутниковых снимков за 2017 год, находится в открытом доступе.</a:t>
            </a:r>
            <a:endParaRPr lang="ru-RU" sz="1800" b="0" strike="noStrike" spc="-1" dirty="0">
              <a:latin typeface="+mj-lt"/>
            </a:endParaRPr>
          </a:p>
          <a:p>
            <a:pPr>
              <a:lnSpc>
                <a:spcPct val="100000"/>
              </a:lnSpc>
            </a:pPr>
            <a:endParaRPr lang="ru-RU" sz="1800" b="0" strike="noStrike" spc="-1" dirty="0">
              <a:latin typeface="+mj-lt"/>
            </a:endParaRPr>
          </a:p>
          <a:p>
            <a:pPr>
              <a:lnSpc>
                <a:spcPct val="100000"/>
              </a:lnSpc>
            </a:pPr>
            <a:endParaRPr lang="ru-RU" sz="1800" b="0" strike="noStrike" spc="-1" dirty="0">
              <a:latin typeface="+mj-lt"/>
            </a:endParaRPr>
          </a:p>
        </p:txBody>
      </p:sp>
      <p:pic>
        <p:nvPicPr>
          <p:cNvPr id="90" name="Picture 2_1" descr="Technical University Munich (TUM) - Transportation and Logistics Education"/>
          <p:cNvPicPr/>
          <p:nvPr/>
        </p:nvPicPr>
        <p:blipFill>
          <a:blip r:embed="rId3"/>
          <a:stretch/>
        </p:blipFill>
        <p:spPr>
          <a:xfrm>
            <a:off x="10049040" y="4714920"/>
            <a:ext cx="2139120" cy="2139120"/>
          </a:xfrm>
          <a:prstGeom prst="rect">
            <a:avLst/>
          </a:prstGeom>
          <a:ln>
            <a:noFill/>
          </a:ln>
        </p:spPr>
      </p:pic>
      <p:sp>
        <p:nvSpPr>
          <p:cNvPr id="91" name="CustomShape 3"/>
          <p:cNvSpPr/>
          <p:nvPr/>
        </p:nvSpPr>
        <p:spPr>
          <a:xfrm>
            <a:off x="7457760" y="2160000"/>
            <a:ext cx="4854240" cy="313786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ru-RU" sz="1800" b="0" strike="noStrike" spc="-1" dirty="0">
                <a:solidFill>
                  <a:srgbClr val="000000"/>
                </a:solidFill>
                <a:latin typeface="+mj-lt"/>
                <a:ea typeface="DejaVu Sans"/>
              </a:rPr>
              <a:t>Число снимков: 180 000 пар.</a:t>
            </a:r>
            <a:endParaRPr lang="ru-RU" sz="1800" b="0" strike="noStrike" spc="-1" dirty="0">
              <a:latin typeface="+mj-lt"/>
            </a:endParaRPr>
          </a:p>
          <a:p>
            <a:pPr>
              <a:lnSpc>
                <a:spcPct val="100000"/>
              </a:lnSpc>
            </a:pPr>
            <a:r>
              <a:rPr lang="ru-RU" sz="1800" b="0" strike="noStrike" spc="-1" dirty="0">
                <a:solidFill>
                  <a:srgbClr val="000000"/>
                </a:solidFill>
                <a:latin typeface="+mj-lt"/>
                <a:ea typeface="DejaVu Sans"/>
              </a:rPr>
              <a:t>Объем набора данных: 400 </a:t>
            </a:r>
            <a:r>
              <a:rPr lang="ru-RU" sz="1800" b="0" strike="noStrike" spc="-1" dirty="0" err="1">
                <a:solidFill>
                  <a:srgbClr val="000000"/>
                </a:solidFill>
                <a:latin typeface="+mj-lt"/>
                <a:ea typeface="DejaVu Sans"/>
              </a:rPr>
              <a:t>гб</a:t>
            </a:r>
            <a:r>
              <a:rPr lang="ru-RU" sz="1800" b="0" strike="noStrike" spc="-1" dirty="0">
                <a:solidFill>
                  <a:srgbClr val="000000"/>
                </a:solidFill>
                <a:latin typeface="+mj-lt"/>
                <a:ea typeface="DejaVu Sans"/>
              </a:rPr>
              <a:t>.</a:t>
            </a:r>
            <a:endParaRPr lang="ru-RU" sz="1800" b="0" strike="noStrike" spc="-1" dirty="0">
              <a:latin typeface="+mj-lt"/>
            </a:endParaRPr>
          </a:p>
          <a:p>
            <a:r>
              <a:rPr lang="ru-RU" sz="1800" b="0" strike="noStrike" spc="-1" dirty="0">
                <a:solidFill>
                  <a:srgbClr val="000000"/>
                </a:solidFill>
                <a:latin typeface="+mj-lt"/>
                <a:ea typeface="DejaVu Sans"/>
              </a:rPr>
              <a:t>Разрешение пространственное: </a:t>
            </a:r>
            <a:endParaRPr lang="ru-RU" sz="1800" b="0" strike="noStrike" spc="-1" dirty="0" smtClean="0">
              <a:solidFill>
                <a:srgbClr val="000000"/>
              </a:solidFill>
              <a:latin typeface="+mj-lt"/>
              <a:ea typeface="DejaVu Sans"/>
            </a:endParaRPr>
          </a:p>
          <a:p>
            <a:r>
              <a:rPr lang="en-US" spc="-1" dirty="0" smtClean="0">
                <a:solidFill>
                  <a:srgbClr val="000000"/>
                </a:solidFill>
              </a:rPr>
              <a:t>10 м2</a:t>
            </a:r>
            <a:r>
              <a:rPr lang="ru-RU" spc="-1" dirty="0" smtClean="0">
                <a:solidFill>
                  <a:srgbClr val="000000"/>
                </a:solidFill>
              </a:rPr>
              <a:t> </a:t>
            </a:r>
            <a:r>
              <a:rPr lang="ru-RU" sz="1800" b="0" strike="noStrike" spc="-1" dirty="0" smtClean="0">
                <a:solidFill>
                  <a:srgbClr val="000000"/>
                </a:solidFill>
                <a:latin typeface="+mj-lt"/>
                <a:ea typeface="DejaVu Sans"/>
              </a:rPr>
              <a:t> / 1пиксель </a:t>
            </a:r>
            <a:endParaRPr lang="ru-RU" sz="1800" b="0" strike="noStrike" spc="-1" dirty="0">
              <a:latin typeface="+mj-lt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 err="1">
                <a:solidFill>
                  <a:srgbClr val="000000"/>
                </a:solidFill>
                <a:latin typeface="+mj-lt"/>
                <a:ea typeface="DejaVu Sans"/>
              </a:rPr>
              <a:t>Разрешение</a:t>
            </a:r>
            <a:r>
              <a:rPr lang="en-US" sz="1800" b="0" strike="noStrike" spc="-1" dirty="0">
                <a:solidFill>
                  <a:srgbClr val="000000"/>
                </a:solidFill>
                <a:latin typeface="+mj-lt"/>
                <a:ea typeface="DejaVu Sans"/>
              </a:rPr>
              <a:t> </a:t>
            </a:r>
            <a:r>
              <a:rPr lang="en-US" sz="1800" b="0" strike="noStrike" spc="-1" dirty="0" err="1" smtClean="0">
                <a:solidFill>
                  <a:srgbClr val="000000"/>
                </a:solidFill>
                <a:latin typeface="+mj-lt"/>
                <a:ea typeface="DejaVu Sans"/>
              </a:rPr>
              <a:t>радиометрическое</a:t>
            </a:r>
            <a:r>
              <a:rPr lang="en-US" sz="1800" b="0" strike="noStrike" spc="-1" dirty="0" smtClean="0">
                <a:solidFill>
                  <a:srgbClr val="000000"/>
                </a:solidFill>
                <a:latin typeface="+mj-lt"/>
                <a:ea typeface="DejaVu Sans"/>
              </a:rPr>
              <a:t>:</a:t>
            </a:r>
            <a:endParaRPr lang="ru-RU" sz="1800" b="0" strike="noStrike" spc="-1" dirty="0" smtClean="0">
              <a:solidFill>
                <a:srgbClr val="000000"/>
              </a:solidFill>
              <a:latin typeface="+mj-lt"/>
              <a:ea typeface="DejaVu Sans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 smtClean="0">
                <a:solidFill>
                  <a:srgbClr val="000000"/>
                </a:solidFill>
                <a:latin typeface="+mj-lt"/>
                <a:ea typeface="DejaVu Sans"/>
              </a:rPr>
              <a:t>16 </a:t>
            </a:r>
            <a:r>
              <a:rPr lang="en-US" sz="1800" b="0" strike="noStrike" spc="-1" dirty="0">
                <a:solidFill>
                  <a:srgbClr val="000000"/>
                </a:solidFill>
                <a:latin typeface="+mj-lt"/>
                <a:ea typeface="DejaVu Sans"/>
              </a:rPr>
              <a:t>и 32 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+mj-lt"/>
                <a:ea typeface="DejaVu Sans"/>
              </a:rPr>
              <a:t>бит</a:t>
            </a:r>
            <a:r>
              <a:rPr lang="en-US" sz="1800" b="0" strike="noStrike" spc="-1" dirty="0">
                <a:solidFill>
                  <a:srgbClr val="000000"/>
                </a:solidFill>
                <a:latin typeface="+mj-lt"/>
                <a:ea typeface="DejaVu Sans"/>
              </a:rPr>
              <a:t> / 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+mj-lt"/>
                <a:ea typeface="DejaVu Sans"/>
              </a:rPr>
              <a:t>пиксель</a:t>
            </a:r>
            <a:endParaRPr lang="ru-RU" sz="1800" b="0" strike="noStrike" spc="-1" dirty="0">
              <a:latin typeface="+mj-lt"/>
            </a:endParaRPr>
          </a:p>
          <a:p>
            <a:pPr>
              <a:lnSpc>
                <a:spcPct val="100000"/>
              </a:lnSpc>
            </a:pPr>
            <a:r>
              <a:rPr lang="ru-RU" sz="1800" b="0" strike="noStrike" spc="-1" dirty="0">
                <a:solidFill>
                  <a:srgbClr val="000000"/>
                </a:solidFill>
                <a:latin typeface="+mj-lt"/>
                <a:ea typeface="DejaVu Sans"/>
              </a:rPr>
              <a:t>Снимок: 256х256</a:t>
            </a:r>
            <a:r>
              <a:rPr lang="en-US" sz="1800" b="0" strike="noStrike" spc="-1" dirty="0">
                <a:solidFill>
                  <a:srgbClr val="000000"/>
                </a:solidFill>
                <a:latin typeface="+mj-lt"/>
                <a:ea typeface="DejaVu Sans"/>
              </a:rPr>
              <a:t> 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+mj-lt"/>
                <a:ea typeface="DejaVu Sans"/>
              </a:rPr>
              <a:t>пикселей</a:t>
            </a:r>
            <a:endParaRPr lang="ru-RU" sz="1800" b="0" strike="noStrike" spc="-1" dirty="0">
              <a:latin typeface="+mj-lt"/>
            </a:endParaRPr>
          </a:p>
          <a:p>
            <a:pPr>
              <a:lnSpc>
                <a:spcPct val="100000"/>
              </a:lnSpc>
            </a:pPr>
            <a:r>
              <a:rPr lang="ru-RU" sz="1800" b="0" strike="noStrike" spc="-1" dirty="0">
                <a:solidFill>
                  <a:srgbClr val="000000"/>
                </a:solidFill>
                <a:latin typeface="+mj-lt"/>
                <a:ea typeface="DejaVu Sans"/>
              </a:rPr>
              <a:t>Сцена: ≈ 1600 км2</a:t>
            </a:r>
            <a:endParaRPr lang="ru-RU" sz="1800" b="0" strike="noStrike" spc="-1" dirty="0">
              <a:latin typeface="+mj-lt"/>
            </a:endParaRPr>
          </a:p>
          <a:p>
            <a:pPr>
              <a:lnSpc>
                <a:spcPct val="100000"/>
              </a:lnSpc>
            </a:pPr>
            <a:r>
              <a:rPr lang="ru-RU" sz="1800" b="0" strike="noStrike" spc="-1" dirty="0">
                <a:solidFill>
                  <a:srgbClr val="000000"/>
                </a:solidFill>
                <a:latin typeface="+mj-lt"/>
                <a:ea typeface="DejaVu Sans"/>
              </a:rPr>
              <a:t>Общее покрытие: ≈1.2 млн. км2 = 0.0023 Земли</a:t>
            </a:r>
            <a:endParaRPr lang="ru-RU" sz="1800" b="0" strike="noStrike" spc="-1" dirty="0">
              <a:latin typeface="+mj-lt"/>
            </a:endParaRPr>
          </a:p>
          <a:p>
            <a:pPr>
              <a:lnSpc>
                <a:spcPct val="100000"/>
              </a:lnSpc>
            </a:pPr>
            <a:endParaRPr lang="ru-RU" sz="1800" b="0" strike="noStrike" spc="-1" dirty="0">
              <a:latin typeface="+mj-lt"/>
            </a:endParaRPr>
          </a:p>
        </p:txBody>
      </p:sp>
      <p:sp>
        <p:nvSpPr>
          <p:cNvPr id="92" name="CustomShape 4"/>
          <p:cNvSpPr/>
          <p:nvPr/>
        </p:nvSpPr>
        <p:spPr>
          <a:xfrm>
            <a:off x="0" y="5160600"/>
            <a:ext cx="7443720" cy="147587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i="1" strike="noStrike" spc="-1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“</a:t>
            </a:r>
            <a:r>
              <a:rPr lang="en-US" sz="1800" b="0" i="1" strike="noStrike" spc="-1" dirty="0" err="1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Благодаря</a:t>
            </a:r>
            <a:r>
              <a:rPr lang="en-US" sz="1800" b="0" i="1" strike="noStrike" spc="-1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 </a:t>
            </a:r>
            <a:r>
              <a:rPr lang="en-US" sz="1800" b="0" i="1" strike="noStrike" spc="-1" dirty="0" err="1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большому</a:t>
            </a:r>
            <a:r>
              <a:rPr lang="en-US" sz="1800" b="0" i="1" strike="noStrike" spc="-1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 </a:t>
            </a:r>
            <a:r>
              <a:rPr lang="en-US" sz="1800" b="0" i="1" strike="noStrike" spc="-1" dirty="0" err="1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размеру</a:t>
            </a:r>
            <a:r>
              <a:rPr lang="en-US" sz="1800" b="0" i="1" strike="noStrike" spc="-1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 </a:t>
            </a:r>
            <a:r>
              <a:rPr lang="en-US" sz="1800" b="0" i="1" strike="noStrike" spc="-1" dirty="0" err="1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участка</a:t>
            </a:r>
            <a:r>
              <a:rPr lang="en-US" sz="1800" b="0" i="1" strike="noStrike" spc="-1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, </a:t>
            </a:r>
            <a:r>
              <a:rPr lang="en-US" sz="1800" b="0" i="1" strike="noStrike" spc="-1" dirty="0" err="1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глобальному</a:t>
            </a:r>
            <a:r>
              <a:rPr lang="en-US" sz="1800" b="0" i="1" strike="noStrike" spc="-1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 </a:t>
            </a:r>
            <a:r>
              <a:rPr lang="en-US" sz="1800" b="0" i="1" strike="noStrike" spc="-1" dirty="0" err="1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распределению</a:t>
            </a:r>
            <a:r>
              <a:rPr lang="en-US" sz="1800" b="0" i="1" strike="noStrike" spc="-1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 </a:t>
            </a:r>
            <a:r>
              <a:rPr lang="en-US" sz="1800" b="0" i="1" strike="noStrike" spc="-1" dirty="0" err="1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сцен</a:t>
            </a:r>
            <a:r>
              <a:rPr lang="en-US" sz="1800" b="0" i="1" strike="noStrike" spc="-1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 и </a:t>
            </a:r>
            <a:r>
              <a:rPr lang="en-US" sz="1800" b="0" i="1" strike="noStrike" spc="-1" dirty="0" err="1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богатству</a:t>
            </a:r>
            <a:r>
              <a:rPr lang="en-US" sz="1800" b="0" i="1" strike="noStrike" spc="-1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 </a:t>
            </a:r>
            <a:r>
              <a:rPr lang="en-US" sz="1800" b="0" i="1" strike="noStrike" spc="-1" dirty="0" err="1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универсальной</a:t>
            </a:r>
            <a:r>
              <a:rPr lang="en-US" sz="1800" b="0" i="1" strike="noStrike" spc="-1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 </a:t>
            </a:r>
            <a:r>
              <a:rPr lang="en-US" sz="1800" b="0" i="1" strike="noStrike" spc="-1" dirty="0" err="1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информации</a:t>
            </a:r>
            <a:r>
              <a:rPr lang="en-US" sz="1800" b="0" i="1" strike="noStrike" spc="-1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 </a:t>
            </a:r>
            <a:r>
              <a:rPr lang="en-US" sz="1800" b="0" i="1" strike="noStrike" spc="-1" dirty="0" err="1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дистанционного</a:t>
            </a:r>
            <a:r>
              <a:rPr lang="en-US" sz="1800" b="0" i="1" strike="noStrike" spc="-1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 </a:t>
            </a:r>
            <a:r>
              <a:rPr lang="en-US" sz="1800" b="0" i="1" strike="noStrike" spc="-1" dirty="0" err="1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зондирования</a:t>
            </a:r>
            <a:r>
              <a:rPr lang="en-US" sz="1800" b="0" i="1" strike="noStrike" spc="-1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 </a:t>
            </a:r>
            <a:r>
              <a:rPr lang="en-US" sz="1800" b="0" i="1" strike="noStrike" spc="-1" dirty="0" err="1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его</a:t>
            </a:r>
            <a:r>
              <a:rPr lang="en-US" sz="1800" b="0" i="1" strike="noStrike" spc="-1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 </a:t>
            </a:r>
            <a:r>
              <a:rPr lang="en-US" sz="1800" b="0" i="1" strike="noStrike" spc="-1" dirty="0" err="1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можно</a:t>
            </a:r>
            <a:r>
              <a:rPr lang="en-US" sz="1800" b="0" i="1" strike="noStrike" spc="-1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 </a:t>
            </a:r>
            <a:r>
              <a:rPr lang="en-US" sz="1800" b="0" i="1" strike="noStrike" spc="-1" dirty="0" err="1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считать</a:t>
            </a:r>
            <a:r>
              <a:rPr lang="en-US" sz="1800" b="0" i="1" strike="noStrike" spc="-1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 </a:t>
            </a:r>
            <a:r>
              <a:rPr lang="en-US" sz="1800" b="0" i="1" strike="noStrike" spc="-1" dirty="0" err="1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крупнейшим</a:t>
            </a:r>
            <a:r>
              <a:rPr lang="en-US" sz="1800" b="0" i="1" strike="noStrike" spc="-1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 </a:t>
            </a:r>
            <a:r>
              <a:rPr lang="en-US" sz="1800" b="0" i="1" strike="noStrike" spc="-1" dirty="0" err="1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набором</a:t>
            </a:r>
            <a:r>
              <a:rPr lang="en-US" sz="1800" b="0" i="1" strike="noStrike" spc="-1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 </a:t>
            </a:r>
            <a:r>
              <a:rPr lang="en-US" sz="1800" b="0" i="1" strike="noStrike" spc="-1" dirty="0" err="1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данных</a:t>
            </a:r>
            <a:r>
              <a:rPr lang="en-US" sz="1800" b="0" i="1" strike="noStrike" spc="-1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 </a:t>
            </a:r>
            <a:r>
              <a:rPr lang="en-US" sz="1800" b="0" i="1" strike="noStrike" spc="-1" dirty="0" err="1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дистанционного</a:t>
            </a:r>
            <a:r>
              <a:rPr lang="en-US" sz="1800" b="0" i="1" strike="noStrike" spc="-1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 </a:t>
            </a:r>
            <a:r>
              <a:rPr lang="en-US" sz="1800" b="0" i="1" strike="noStrike" spc="-1" dirty="0" err="1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зондирования</a:t>
            </a:r>
            <a:r>
              <a:rPr lang="en-US" sz="1800" b="0" i="1" strike="noStrike" spc="-1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, </a:t>
            </a:r>
            <a:r>
              <a:rPr lang="en-US" sz="1800" b="0" i="1" strike="noStrike" spc="-1" dirty="0" err="1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доступным</a:t>
            </a:r>
            <a:r>
              <a:rPr lang="en-US" sz="1800" b="0" i="1" strike="noStrike" spc="-1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 </a:t>
            </a:r>
            <a:r>
              <a:rPr lang="en-US" sz="1800" b="0" i="1" strike="noStrike" spc="-1" dirty="0" err="1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на</a:t>
            </a:r>
            <a:r>
              <a:rPr lang="en-US" sz="1800" b="0" i="1" strike="noStrike" spc="-1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 </a:t>
            </a:r>
            <a:r>
              <a:rPr lang="en-US" sz="1800" b="0" i="1" strike="noStrike" spc="-1" dirty="0" err="1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сегодняшний</a:t>
            </a:r>
            <a:r>
              <a:rPr lang="en-US" sz="1800" b="0" i="1" strike="noStrike" spc="-1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 </a:t>
            </a:r>
            <a:r>
              <a:rPr lang="en-US" sz="1800" b="0" i="1" strike="noStrike" spc="-1" dirty="0" err="1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день</a:t>
            </a:r>
            <a:r>
              <a:rPr lang="en-US" sz="1800" b="0" i="1" strike="noStrike" spc="-1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.” –</a:t>
            </a:r>
            <a:r>
              <a:rPr lang="ru-RU" sz="1800" b="0" i="1" strike="noStrike" spc="-1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 Авторы.</a:t>
            </a:r>
            <a:endParaRPr lang="ru-RU" sz="1800" b="0" strike="noStrike" spc="-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CustomShape 1"/>
          <p:cNvSpPr/>
          <p:nvPr/>
        </p:nvSpPr>
        <p:spPr>
          <a:xfrm>
            <a:off x="661680" y="553320"/>
            <a:ext cx="10138320" cy="609252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ru-RU" sz="2400" b="1" strike="noStrike" spc="-1" dirty="0">
                <a:solidFill>
                  <a:srgbClr val="000000"/>
                </a:solidFill>
                <a:latin typeface="+mj-lt"/>
                <a:ea typeface="DejaVu Sans"/>
              </a:rPr>
              <a:t>Прогресс</a:t>
            </a:r>
            <a:r>
              <a:rPr lang="ru-RU" sz="2400" b="1" strike="noStrike" spc="-1" dirty="0" smtClean="0">
                <a:solidFill>
                  <a:srgbClr val="000000"/>
                </a:solidFill>
                <a:latin typeface="+mj-lt"/>
                <a:ea typeface="DejaVu Sans"/>
              </a:rPr>
              <a:t>:</a:t>
            </a:r>
          </a:p>
          <a:p>
            <a:pPr>
              <a:lnSpc>
                <a:spcPct val="100000"/>
              </a:lnSpc>
            </a:pPr>
            <a:endParaRPr lang="ru-RU" sz="2400" b="0" strike="noStrike" spc="-1" dirty="0">
              <a:latin typeface="+mj-lt"/>
            </a:endParaRPr>
          </a:p>
          <a:p>
            <a:pPr>
              <a:lnSpc>
                <a:spcPct val="100000"/>
              </a:lnSpc>
            </a:pPr>
            <a:r>
              <a:rPr lang="ru-RU" strike="noStrike" spc="-1" dirty="0">
                <a:solidFill>
                  <a:srgbClr val="000000"/>
                </a:solidFill>
                <a:latin typeface="+mj-lt"/>
                <a:ea typeface="DejaVu Sans"/>
              </a:rPr>
              <a:t>- найдена более эффективная, чем СКО метрика</a:t>
            </a:r>
            <a:endParaRPr lang="ru-RU" strike="noStrike" spc="-1" dirty="0">
              <a:latin typeface="+mj-lt"/>
            </a:endParaRPr>
          </a:p>
          <a:p>
            <a:pPr>
              <a:lnSpc>
                <a:spcPct val="100000"/>
              </a:lnSpc>
            </a:pPr>
            <a:r>
              <a:rPr lang="ru-RU" strike="noStrike" spc="-1" dirty="0">
                <a:solidFill>
                  <a:srgbClr val="000000"/>
                </a:solidFill>
                <a:latin typeface="+mj-lt"/>
                <a:ea typeface="DejaVu Sans"/>
              </a:rPr>
              <a:t>- проведено (зарегистрированных) 55 экспериментов в системе отслеживания экспериментов </a:t>
            </a:r>
            <a:r>
              <a:rPr lang="ru-RU" strike="noStrike" spc="-1" dirty="0" err="1">
                <a:solidFill>
                  <a:srgbClr val="000000"/>
                </a:solidFill>
                <a:latin typeface="+mj-lt"/>
                <a:ea typeface="DejaVu Sans"/>
              </a:rPr>
              <a:t>MLFlow</a:t>
            </a:r>
            <a:endParaRPr lang="ru-RU" strike="noStrike" spc="-1" dirty="0">
              <a:latin typeface="+mj-lt"/>
            </a:endParaRPr>
          </a:p>
          <a:p>
            <a:pPr>
              <a:lnSpc>
                <a:spcPct val="100000"/>
              </a:lnSpc>
            </a:pPr>
            <a:r>
              <a:rPr lang="ru-RU" strike="noStrike" spc="-1" dirty="0">
                <a:solidFill>
                  <a:srgbClr val="000000"/>
                </a:solidFill>
                <a:latin typeface="+mj-lt"/>
                <a:ea typeface="DejaVu Sans"/>
              </a:rPr>
              <a:t>- достигнута сходимость модели на </a:t>
            </a:r>
            <a:r>
              <a:rPr lang="ru-RU" spc="-1" dirty="0" smtClean="0">
                <a:solidFill>
                  <a:srgbClr val="000000"/>
                </a:solidFill>
                <a:latin typeface="+mj-lt"/>
                <a:ea typeface="DejaVu Sans"/>
              </a:rPr>
              <a:t>обучающей</a:t>
            </a:r>
            <a:r>
              <a:rPr lang="ru-RU" strike="noStrike" spc="-1" dirty="0" smtClean="0">
                <a:solidFill>
                  <a:srgbClr val="000000"/>
                </a:solidFill>
                <a:latin typeface="+mj-lt"/>
                <a:ea typeface="DejaVu Sans"/>
              </a:rPr>
              <a:t> </a:t>
            </a:r>
            <a:r>
              <a:rPr lang="ru-RU" strike="noStrike" spc="-1" dirty="0">
                <a:solidFill>
                  <a:srgbClr val="000000"/>
                </a:solidFill>
                <a:latin typeface="+mj-lt"/>
                <a:ea typeface="DejaVu Sans"/>
              </a:rPr>
              <a:t>выборке</a:t>
            </a:r>
            <a:endParaRPr lang="ru-RU" strike="noStrike" spc="-1" dirty="0">
              <a:latin typeface="+mj-lt"/>
            </a:endParaRPr>
          </a:p>
          <a:p>
            <a:pPr>
              <a:lnSpc>
                <a:spcPct val="100000"/>
              </a:lnSpc>
            </a:pPr>
            <a:r>
              <a:rPr lang="ru-RU" strike="noStrike" spc="-1" dirty="0">
                <a:solidFill>
                  <a:srgbClr val="000000"/>
                </a:solidFill>
                <a:latin typeface="+mj-lt"/>
                <a:ea typeface="DejaVu Sans"/>
              </a:rPr>
              <a:t>- реализованы модули: </a:t>
            </a:r>
            <a:endParaRPr lang="ru-RU" strike="noStrike" spc="-1" dirty="0">
              <a:latin typeface="+mj-lt"/>
            </a:endParaRPr>
          </a:p>
          <a:p>
            <a:pPr>
              <a:lnSpc>
                <a:spcPct val="100000"/>
              </a:lnSpc>
            </a:pPr>
            <a:r>
              <a:rPr lang="ru-RU" strike="noStrike" spc="-1" dirty="0">
                <a:solidFill>
                  <a:srgbClr val="000000"/>
                </a:solidFill>
                <a:latin typeface="+mj-lt"/>
                <a:ea typeface="DejaVu Sans"/>
              </a:rPr>
              <a:t>	визуализации сцены</a:t>
            </a:r>
            <a:endParaRPr lang="ru-RU" strike="noStrike" spc="-1" dirty="0">
              <a:latin typeface="+mj-lt"/>
            </a:endParaRPr>
          </a:p>
          <a:p>
            <a:pPr>
              <a:lnSpc>
                <a:spcPct val="100000"/>
              </a:lnSpc>
            </a:pPr>
            <a:r>
              <a:rPr lang="ru-RU" strike="noStrike" spc="-1" dirty="0">
                <a:solidFill>
                  <a:srgbClr val="000000"/>
                </a:solidFill>
                <a:latin typeface="+mj-lt"/>
                <a:ea typeface="DejaVu Sans"/>
              </a:rPr>
              <a:t>	построения выборки</a:t>
            </a:r>
            <a:endParaRPr lang="ru-RU" strike="noStrike" spc="-1" dirty="0">
              <a:latin typeface="+mj-lt"/>
            </a:endParaRPr>
          </a:p>
          <a:p>
            <a:pPr>
              <a:lnSpc>
                <a:spcPct val="100000"/>
              </a:lnSpc>
            </a:pPr>
            <a:r>
              <a:rPr lang="ru-RU" strike="noStrike" spc="-1" dirty="0">
                <a:solidFill>
                  <a:srgbClr val="000000"/>
                </a:solidFill>
                <a:latin typeface="+mj-lt"/>
                <a:ea typeface="DejaVu Sans"/>
              </a:rPr>
              <a:t>	пересчета </a:t>
            </a:r>
            <a:r>
              <a:rPr lang="ru-RU" strike="noStrike" spc="-1" dirty="0" smtClean="0">
                <a:solidFill>
                  <a:srgbClr val="000000"/>
                </a:solidFill>
                <a:latin typeface="+mj-lt"/>
                <a:ea typeface="DejaVu Sans"/>
              </a:rPr>
              <a:t>координат</a:t>
            </a:r>
          </a:p>
          <a:p>
            <a:pPr>
              <a:lnSpc>
                <a:spcPct val="100000"/>
              </a:lnSpc>
            </a:pPr>
            <a:r>
              <a:rPr lang="ru-RU" spc="-1" dirty="0">
                <a:solidFill>
                  <a:srgbClr val="000000"/>
                </a:solidFill>
                <a:latin typeface="+mj-lt"/>
              </a:rPr>
              <a:t>	</a:t>
            </a:r>
            <a:r>
              <a:rPr lang="ru-RU" spc="-1" dirty="0" smtClean="0">
                <a:solidFill>
                  <a:srgbClr val="000000"/>
                </a:solidFill>
                <a:latin typeface="+mj-lt"/>
              </a:rPr>
              <a:t>предобработки данных</a:t>
            </a:r>
            <a:endParaRPr lang="ru-RU" strike="noStrike" spc="-1" dirty="0">
              <a:latin typeface="+mj-lt"/>
            </a:endParaRPr>
          </a:p>
          <a:p>
            <a:pPr>
              <a:lnSpc>
                <a:spcPct val="100000"/>
              </a:lnSpc>
            </a:pPr>
            <a:endParaRPr lang="ru-RU" b="0" strike="noStrike" spc="-1" dirty="0" smtClean="0">
              <a:latin typeface="+mj-lt"/>
            </a:endParaRPr>
          </a:p>
          <a:p>
            <a:pPr>
              <a:lnSpc>
                <a:spcPct val="100000"/>
              </a:lnSpc>
            </a:pPr>
            <a:r>
              <a:rPr lang="ru-RU" spc="-1" dirty="0" smtClean="0">
                <a:latin typeface="+mj-lt"/>
              </a:rPr>
              <a:t>В соответствии с правилом «мусор на входе – мусор на выходе», обработка данных занимает </a:t>
            </a:r>
            <a:r>
              <a:rPr lang="ru-RU" spc="-1" dirty="0" err="1" smtClean="0">
                <a:latin typeface="+mj-lt"/>
              </a:rPr>
              <a:t>бОльшую</a:t>
            </a:r>
            <a:r>
              <a:rPr lang="ru-RU" spc="-1" dirty="0" smtClean="0">
                <a:latin typeface="+mj-lt"/>
              </a:rPr>
              <a:t> часть трудозатрат. </a:t>
            </a:r>
          </a:p>
          <a:p>
            <a:pPr>
              <a:lnSpc>
                <a:spcPct val="100000"/>
              </a:lnSpc>
            </a:pPr>
            <a:endParaRPr lang="ru-RU" spc="-1" dirty="0" smtClean="0">
              <a:latin typeface="+mj-lt"/>
            </a:endParaRPr>
          </a:p>
          <a:p>
            <a:pPr>
              <a:lnSpc>
                <a:spcPct val="100000"/>
              </a:lnSpc>
            </a:pPr>
            <a:r>
              <a:rPr lang="ru-RU" b="0" strike="noStrike" spc="-1" dirty="0" smtClean="0">
                <a:latin typeface="+mj-lt"/>
              </a:rPr>
              <a:t>Таким образом, для проведение большого числа разнообразных экспериментов, реализуется обобщение методов предобработки данных.</a:t>
            </a:r>
          </a:p>
          <a:p>
            <a:pPr>
              <a:lnSpc>
                <a:spcPct val="100000"/>
              </a:lnSpc>
            </a:pPr>
            <a:endParaRPr lang="ru-RU" b="0" strike="noStrike" spc="-1" dirty="0" smtClean="0">
              <a:latin typeface="+mj-lt"/>
            </a:endParaRPr>
          </a:p>
          <a:p>
            <a:pPr>
              <a:lnSpc>
                <a:spcPct val="100000"/>
              </a:lnSpc>
            </a:pPr>
            <a:r>
              <a:rPr lang="ru-RU" spc="-1" dirty="0" smtClean="0">
                <a:latin typeface="+mj-lt"/>
              </a:rPr>
              <a:t>Сама по себе задача обработки данных – преобразования сигналов датчиков физических измерений (вообще говоря любой природы) в тензорное представление, приводящее к реализации </a:t>
            </a:r>
            <a:r>
              <a:rPr lang="ru-RU" spc="-1" dirty="0" err="1" smtClean="0">
                <a:latin typeface="+mj-lt"/>
              </a:rPr>
              <a:t>нейросетевых</a:t>
            </a:r>
            <a:r>
              <a:rPr lang="ru-RU" spc="-1" dirty="0" smtClean="0">
                <a:latin typeface="+mj-lt"/>
              </a:rPr>
              <a:t> алгоритмов может иметь </a:t>
            </a:r>
            <a:r>
              <a:rPr lang="ru-RU" spc="-1" dirty="0" smtClean="0">
                <a:latin typeface="+mj-lt"/>
              </a:rPr>
              <a:t>ценность для других разработчиков.</a:t>
            </a:r>
            <a:endParaRPr lang="ru-RU" b="0" strike="noStrike" spc="-1" dirty="0">
              <a:latin typeface="+mj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6536"/>
            <a:ext cx="3389974" cy="3934505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0713" y="0"/>
            <a:ext cx="4881287" cy="4276316"/>
          </a:xfrm>
          <a:prstGeom prst="rect">
            <a:avLst/>
          </a:prstGeom>
        </p:spPr>
      </p:pic>
      <p:pic>
        <p:nvPicPr>
          <p:cNvPr id="6" name="Рисунок 5" descr="C:\Users\vboxuser\Desktop\для Ани\эксперимент а\exp_a_d_err.p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974" y="431072"/>
            <a:ext cx="3967843" cy="3133453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Рисунок 6" descr="C:\Users\vboxuser\Desktop\для Ани\эксперимент а\exp_a_ssim_metric.png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974" y="3763051"/>
            <a:ext cx="3952521" cy="2920797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CustomShape 1"/>
          <p:cNvSpPr/>
          <p:nvPr/>
        </p:nvSpPr>
        <p:spPr>
          <a:xfrm>
            <a:off x="661680" y="553320"/>
            <a:ext cx="8911440" cy="82954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ru-RU" sz="2400" b="1" strike="noStrike" spc="-1" dirty="0" smtClean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Прогресс,</a:t>
            </a:r>
          </a:p>
          <a:p>
            <a:pPr>
              <a:lnSpc>
                <a:spcPct val="100000"/>
              </a:lnSpc>
            </a:pPr>
            <a:r>
              <a:rPr lang="ru-RU" sz="2400" b="1" spc="-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</a:t>
            </a:r>
            <a:r>
              <a:rPr lang="ru-RU" sz="2400" b="1" spc="-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ллюстрации.</a:t>
            </a:r>
            <a:endParaRPr lang="ru-RU" sz="2400" b="0" strike="noStrike" spc="-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04078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C:\Users\vboxuser\Desktop\для Ани\эксперимент а\exp_a_target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8151" y="1389613"/>
            <a:ext cx="3588204" cy="3546008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Рисунок 3" descr="C:\Users\vboxuser\Desktop\для Ани\эксперимент а\exp_a_generated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7998" y="1389613"/>
            <a:ext cx="3644002" cy="3550506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Рисунок 4" descr="C:\Users\vboxuser\Desktop\для Ани\Рисунок 5_новый.p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89613"/>
            <a:ext cx="4515910" cy="354600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CustomShape 1"/>
          <p:cNvSpPr/>
          <p:nvPr/>
        </p:nvSpPr>
        <p:spPr>
          <a:xfrm>
            <a:off x="661680" y="553320"/>
            <a:ext cx="8911440" cy="46021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ru-RU" sz="2400" b="1" strike="noStrike" spc="-1" dirty="0" smtClean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Пример.</a:t>
            </a:r>
            <a:endParaRPr lang="ru-RU" sz="2400" b="0" strike="noStrike" spc="-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CustomShape 1"/>
          <p:cNvSpPr/>
          <p:nvPr/>
        </p:nvSpPr>
        <p:spPr>
          <a:xfrm>
            <a:off x="0" y="4943825"/>
            <a:ext cx="3178800" cy="36787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ru-RU" b="0" strike="noStrike" spc="-1" dirty="0" smtClean="0">
                <a:latin typeface="Arial" panose="020B0604020202020204" pitchFamily="34" charset="0"/>
                <a:cs typeface="Arial" panose="020B0604020202020204" pitchFamily="34" charset="0"/>
              </a:rPr>
              <a:t>Сцена.</a:t>
            </a:r>
            <a:endParaRPr lang="ru-RU" b="0" strike="noStrike" spc="-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CustomShape 1"/>
          <p:cNvSpPr/>
          <p:nvPr/>
        </p:nvSpPr>
        <p:spPr>
          <a:xfrm>
            <a:off x="4798151" y="4943825"/>
            <a:ext cx="3178800" cy="36787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ru-RU" b="0" strike="noStrike" spc="-1" dirty="0" smtClean="0">
                <a:latin typeface="Arial" panose="020B0604020202020204" pitchFamily="34" charset="0"/>
                <a:cs typeface="Arial" panose="020B0604020202020204" pitchFamily="34" charset="0"/>
              </a:rPr>
              <a:t>Эталон.</a:t>
            </a:r>
            <a:endParaRPr lang="ru-RU" b="0" strike="noStrike" spc="-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CustomShape 1"/>
          <p:cNvSpPr/>
          <p:nvPr/>
        </p:nvSpPr>
        <p:spPr>
          <a:xfrm>
            <a:off x="8547998" y="4943825"/>
            <a:ext cx="3178800" cy="36787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ru-RU" spc="-1" dirty="0" smtClean="0">
                <a:latin typeface="Arial" panose="020B0604020202020204" pitchFamily="34" charset="0"/>
                <a:cs typeface="Arial" panose="020B0604020202020204" pitchFamily="34" charset="0"/>
              </a:rPr>
              <a:t>Генерация</a:t>
            </a:r>
            <a:r>
              <a:rPr lang="ru-RU" b="0" strike="noStrike" spc="-1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ru-RU" b="0" strike="noStrike" spc="-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96</TotalTime>
  <Words>324</Words>
  <Application>Microsoft Office PowerPoint</Application>
  <PresentationFormat>Широкоэкранный</PresentationFormat>
  <Paragraphs>38</Paragraphs>
  <Slides>5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5</vt:i4>
      </vt:variant>
    </vt:vector>
  </HeadingPairs>
  <TitlesOfParts>
    <vt:vector size="14" baseType="lpstr">
      <vt:lpstr>Arial</vt:lpstr>
      <vt:lpstr>Calibri</vt:lpstr>
      <vt:lpstr>Calibri Light</vt:lpstr>
      <vt:lpstr>DejaVu Sans</vt:lpstr>
      <vt:lpstr>Symbol</vt:lpstr>
      <vt:lpstr>Times New Roman</vt:lpstr>
      <vt:lpstr>Wingdings</vt:lpstr>
      <vt:lpstr>Office Theme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subject/>
  <dc:creator>Ilya</dc:creator>
  <dc:description/>
  <cp:lastModifiedBy>Ilya</cp:lastModifiedBy>
  <cp:revision>10</cp:revision>
  <dcterms:created xsi:type="dcterms:W3CDTF">2023-11-22T11:45:16Z</dcterms:created>
  <dcterms:modified xsi:type="dcterms:W3CDTF">2023-11-25T18:44:41Z</dcterms:modified>
  <dc:language>ru-RU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Широкоэкранный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2</vt:i4>
  </property>
</Properties>
</file>